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handoutMasterIdLst>
    <p:handoutMasterId r:id="rId10"/>
  </p:handoutMasterIdLst>
  <p:sldIdLst>
    <p:sldId id="256" r:id="rId2"/>
    <p:sldId id="257" r:id="rId3"/>
    <p:sldId id="258" r:id="rId4"/>
    <p:sldId id="263" r:id="rId5"/>
    <p:sldId id="265" r:id="rId6"/>
    <p:sldId id="264" r:id="rId7"/>
    <p:sldId id="262" r:id="rId8"/>
    <p:sldId id="259" r:id="rId9"/>
  </p:sldIdLst>
  <p:sldSz cx="12192000" cy="6858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2" d="100"/>
          <a:sy n="82" d="100"/>
        </p:scale>
        <p:origin x="490" y="72"/>
      </p:cViewPr>
      <p:guideLst>
        <p:guide orient="horz" pos="2160"/>
        <p:guide pos="3840"/>
      </p:guideLst>
    </p:cSldViewPr>
  </p:slideViewPr>
  <p:notesTextViewPr>
    <p:cViewPr>
      <p:scale>
        <a:sx n="1" d="1"/>
        <a:sy n="1" d="1"/>
      </p:scale>
      <p:origin x="0" y="0"/>
    </p:cViewPr>
  </p:notesTextViewPr>
  <p:sorterViewPr>
    <p:cViewPr>
      <p:scale>
        <a:sx n="100" d="100"/>
        <a:sy n="100" d="100"/>
      </p:scale>
      <p:origin x="0" y="32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dirty="0"/>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E471C448-7DAD-4F3A-A309-D48B1C3C357E}" type="datetimeFigureOut">
              <a:rPr lang="en-GB" smtClean="0"/>
              <a:t>26/06/2026</a:t>
            </a:fld>
            <a:endParaRPr lang="en-GB" dirty="0"/>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dirty="0"/>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84CC088C-FF16-4D46-8F8A-618BE62ECA2E}" type="slidenum">
              <a:rPr lang="en-GB" smtClean="0"/>
              <a:t>‹#›</a:t>
            </a:fld>
            <a:endParaRPr lang="en-GB" dirty="0"/>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1560858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1668131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1844661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1557206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3135074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4199223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3289848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176975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773386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2393364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55364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854917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95412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2151922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2147073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3517233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AFC85CA-DCA9-4378-AB61-62A8EF81E245}" type="datetimeFigureOut">
              <a:rPr lang="en-GB" smtClean="0"/>
              <a:pPr/>
              <a:t>26/06/2026</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DF2D03D-2266-451D-A3EE-7B6B5D142FF3}" type="slidenum">
              <a:rPr lang="en-GB" smtClean="0"/>
              <a:pPr/>
              <a:t>‹#›</a:t>
            </a:fld>
            <a:endParaRPr lang="en-GB" dirty="0"/>
          </a:p>
        </p:txBody>
      </p:sp>
    </p:spTree>
    <p:extLst>
      <p:ext uri="{BB962C8B-B14F-4D97-AF65-F5344CB8AC3E}">
        <p14:creationId xmlns:p14="http://schemas.microsoft.com/office/powerpoint/2010/main" val="102161956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hyperlink" Target="http://www.maidstonemencp.org/" TargetMode="Externa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hyperlink" Target="https://twitter.com/MaidstoneMencap" TargetMode="External"/><Relationship Id="rId5" Type="http://schemas.openxmlformats.org/officeDocument/2006/relationships/hyperlink" Target="https://www.facebook.com/maidstonemencap" TargetMode="External"/><Relationship Id="rId4" Type="http://schemas.openxmlformats.org/officeDocument/2006/relationships/hyperlink" Target="http://www.maidstonemencap.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person, indoor, table, person&#10;&#10;Description automatically generated">
            <a:extLst>
              <a:ext uri="{FF2B5EF4-FFF2-40B4-BE49-F238E27FC236}">
                <a16:creationId xmlns:a16="http://schemas.microsoft.com/office/drawing/2014/main" id="{E182CA41-AD29-42E9-9589-6DDDFC44A1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651" r="-4" b="-4"/>
          <a:stretch/>
        </p:blipFill>
        <p:spPr>
          <a:xfrm>
            <a:off x="321734" y="3469102"/>
            <a:ext cx="3084025" cy="3069719"/>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5EEFF456-2501-47F1-977C-686B2C7C02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324" r="27575" b="-1"/>
          <a:stretch/>
        </p:blipFill>
        <p:spPr>
          <a:xfrm>
            <a:off x="7832035" y="3469101"/>
            <a:ext cx="2752834" cy="3069719"/>
          </a:xfrm>
          <a:prstGeom prst="rect">
            <a:avLst/>
          </a:prstGeom>
        </p:spPr>
      </p:pic>
      <p:pic>
        <p:nvPicPr>
          <p:cNvPr id="11" name="Picture 10" descr="A picture containing food&#10;&#10;Description automatically generated">
            <a:extLst>
              <a:ext uri="{FF2B5EF4-FFF2-40B4-BE49-F238E27FC236}">
                <a16:creationId xmlns:a16="http://schemas.microsoft.com/office/drawing/2014/main" id="{D6C3A0A7-9718-41B6-9617-2C297F2DD6F0}"/>
              </a:ext>
            </a:extLst>
          </p:cNvPr>
          <p:cNvPicPr>
            <a:picLocks noChangeAspect="1"/>
          </p:cNvPicPr>
          <p:nvPr/>
        </p:nvPicPr>
        <p:blipFill rotWithShape="1">
          <a:blip r:embed="rId4">
            <a:extLst>
              <a:ext uri="{28A0092B-C50C-407E-A947-70E740481C1C}">
                <a14:useLocalDpi xmlns:a14="http://schemas.microsoft.com/office/drawing/2010/main" val="0"/>
              </a:ext>
            </a:extLst>
          </a:blip>
          <a:srcRect l="7994" r="5809" b="-2"/>
          <a:stretch/>
        </p:blipFill>
        <p:spPr>
          <a:xfrm>
            <a:off x="3789105" y="218860"/>
            <a:ext cx="3540704" cy="3654771"/>
          </a:xfrm>
          <a:prstGeom prst="rect">
            <a:avLst/>
          </a:prstGeom>
        </p:spPr>
      </p:pic>
      <p:pic>
        <p:nvPicPr>
          <p:cNvPr id="3" name="Picture 2" descr="A picture containing person, child, little, boy&#10;&#10;Description automatically generated">
            <a:extLst>
              <a:ext uri="{FF2B5EF4-FFF2-40B4-BE49-F238E27FC236}">
                <a16:creationId xmlns:a16="http://schemas.microsoft.com/office/drawing/2014/main" id="{3EFCBBFB-8302-4F1E-9372-FA6D301A17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2036" y="191506"/>
            <a:ext cx="3722050" cy="2791538"/>
          </a:xfrm>
          <a:prstGeom prst="rect">
            <a:avLst/>
          </a:prstGeom>
        </p:spPr>
      </p:pic>
      <p:pic>
        <p:nvPicPr>
          <p:cNvPr id="6" name="Picture 5" descr="A young boy who is smiling at the camera&#10;&#10;Description automatically generated">
            <a:extLst>
              <a:ext uri="{FF2B5EF4-FFF2-40B4-BE49-F238E27FC236}">
                <a16:creationId xmlns:a16="http://schemas.microsoft.com/office/drawing/2014/main" id="{F0F84059-BE07-4E57-9A4C-A45A93DD45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1734" y="414870"/>
            <a:ext cx="3086208" cy="2463800"/>
          </a:xfrm>
          <a:prstGeom prst="rect">
            <a:avLst/>
          </a:prstGeom>
        </p:spPr>
      </p:pic>
      <p:pic>
        <p:nvPicPr>
          <p:cNvPr id="8" name="Picture 7">
            <a:extLst>
              <a:ext uri="{FF2B5EF4-FFF2-40B4-BE49-F238E27FC236}">
                <a16:creationId xmlns:a16="http://schemas.microsoft.com/office/drawing/2014/main" id="{136CEDCB-8537-DED4-BBEB-AAFCE00889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5785" y="4205449"/>
            <a:ext cx="2528240" cy="2528240"/>
          </a:xfrm>
          <a:prstGeom prst="rect">
            <a:avLst/>
          </a:prstGeom>
        </p:spPr>
      </p:pic>
    </p:spTree>
    <p:extLst>
      <p:ext uri="{BB962C8B-B14F-4D97-AF65-F5344CB8AC3E}">
        <p14:creationId xmlns:p14="http://schemas.microsoft.com/office/powerpoint/2010/main" val="2828647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7" cy="1320800"/>
          </a:xfrm>
        </p:spPr>
        <p:txBody>
          <a:bodyPr vert="horz" lIns="91440" tIns="45720" rIns="91440" bIns="45720" rtlCol="0">
            <a:normAutofit/>
          </a:bodyPr>
          <a:lstStyle/>
          <a:p>
            <a:r>
              <a:rPr lang="en-US" b="1" dirty="0"/>
              <a:t>Who are we?</a:t>
            </a:r>
          </a:p>
        </p:txBody>
      </p:sp>
      <p:sp>
        <p:nvSpPr>
          <p:cNvPr id="33" name="Isosceles Triangle 8">
            <a:extLst>
              <a:ext uri="{FF2B5EF4-FFF2-40B4-BE49-F238E27FC236}">
                <a16:creationId xmlns:a16="http://schemas.microsoft.com/office/drawing/2014/main" id="{339B2E5C-7D38-46FD-A927-39796E8F9F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9" name="Picture 8" descr="A picture containing person, indoor, sport, boy&#10;&#10;Description automatically generated">
            <a:extLst>
              <a:ext uri="{FF2B5EF4-FFF2-40B4-BE49-F238E27FC236}">
                <a16:creationId xmlns:a16="http://schemas.microsoft.com/office/drawing/2014/main" id="{4C2E8FAD-9AF6-42C5-9557-0EDB7FBFF25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 b="4562"/>
          <a:stretch/>
        </p:blipFill>
        <p:spPr>
          <a:xfrm>
            <a:off x="671646" y="2158073"/>
            <a:ext cx="2601968" cy="1862468"/>
          </a:xfrm>
          <a:prstGeom prst="rect">
            <a:avLst/>
          </a:prstGeom>
        </p:spPr>
      </p:pic>
      <p:pic>
        <p:nvPicPr>
          <p:cNvPr id="16" name="Picture 15" descr="A group of people sitting at a table&#10;&#10;Description automatically generated">
            <a:extLst>
              <a:ext uri="{FF2B5EF4-FFF2-40B4-BE49-F238E27FC236}">
                <a16:creationId xmlns:a16="http://schemas.microsoft.com/office/drawing/2014/main" id="{9444773A-5D28-4EDB-8615-40851549AA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571" r="-6" b="-6"/>
          <a:stretch/>
        </p:blipFill>
        <p:spPr>
          <a:xfrm>
            <a:off x="3435519" y="2159331"/>
            <a:ext cx="2660172" cy="1864029"/>
          </a:xfrm>
          <a:prstGeom prst="rect">
            <a:avLst/>
          </a:prstGeom>
        </p:spPr>
      </p:pic>
      <p:pic>
        <p:nvPicPr>
          <p:cNvPr id="5" name="Picture 4" descr="A picture containing indoor, sitting, table, boy&#10;&#10;Description automatically generated">
            <a:extLst>
              <a:ext uri="{FF2B5EF4-FFF2-40B4-BE49-F238E27FC236}">
                <a16:creationId xmlns:a16="http://schemas.microsoft.com/office/drawing/2014/main" id="{550B16AE-8E1F-41B1-B3B0-CBA275E994A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573" r="38030" b="-2"/>
          <a:stretch/>
        </p:blipFill>
        <p:spPr>
          <a:xfrm rot="5400000">
            <a:off x="1048437" y="3801176"/>
            <a:ext cx="1862468" cy="2616049"/>
          </a:xfrm>
          <a:prstGeom prst="rect">
            <a:avLst/>
          </a:prstGeom>
        </p:spPr>
      </p:pic>
      <p:pic>
        <p:nvPicPr>
          <p:cNvPr id="13" name="Picture 12" descr="A picture containing person, indoor, sitting, holding&#10;&#10;Description automatically generated">
            <a:extLst>
              <a:ext uri="{FF2B5EF4-FFF2-40B4-BE49-F238E27FC236}">
                <a16:creationId xmlns:a16="http://schemas.microsoft.com/office/drawing/2014/main" id="{CA211D34-3BEF-47C7-B593-8B79ED16C1D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754" r="-3" b="-3"/>
          <a:stretch/>
        </p:blipFill>
        <p:spPr>
          <a:xfrm>
            <a:off x="3435520" y="4181409"/>
            <a:ext cx="2658891" cy="1859490"/>
          </a:xfrm>
          <a:prstGeom prst="rect">
            <a:avLst/>
          </a:prstGeom>
        </p:spPr>
      </p:pic>
      <p:sp>
        <p:nvSpPr>
          <p:cNvPr id="10" name="Content Placeholder 9">
            <a:extLst>
              <a:ext uri="{FF2B5EF4-FFF2-40B4-BE49-F238E27FC236}">
                <a16:creationId xmlns:a16="http://schemas.microsoft.com/office/drawing/2014/main" id="{8BBA8CC9-D7EB-462B-9140-ADD6E1B56395}"/>
              </a:ext>
            </a:extLst>
          </p:cNvPr>
          <p:cNvSpPr>
            <a:spLocks noGrp="1"/>
          </p:cNvSpPr>
          <p:nvPr>
            <p:ph idx="1"/>
          </p:nvPr>
        </p:nvSpPr>
        <p:spPr>
          <a:xfrm>
            <a:off x="6325880" y="2160589"/>
            <a:ext cx="3318863" cy="3880773"/>
          </a:xfrm>
        </p:spPr>
        <p:txBody>
          <a:bodyPr vert="horz" lIns="91440" tIns="45720" rIns="91440" bIns="45720" rtlCol="0">
            <a:normAutofit/>
          </a:bodyPr>
          <a:lstStyle/>
          <a:p>
            <a:pPr marL="285750" indent="-285750">
              <a:lnSpc>
                <a:spcPct val="90000"/>
              </a:lnSpc>
            </a:pPr>
            <a:r>
              <a:rPr lang="en-US" sz="900" dirty="0"/>
              <a:t>Cobtree Playschool is a registered provider of Nursery education, situated in the lovely grounds of Mote park. We have been supported by Maidstone Mencap Charitable Trust for over 30 years, becoming an integral part of our local community.</a:t>
            </a:r>
          </a:p>
          <a:p>
            <a:pPr marL="285750" indent="-285750">
              <a:lnSpc>
                <a:spcPct val="90000"/>
              </a:lnSpc>
            </a:pPr>
            <a:r>
              <a:rPr lang="en-US" sz="900" dirty="0"/>
              <a:t>Maidstone Mencap is a local charity supporting young adults and children who have learning difficulties, additional needs or disabilities.</a:t>
            </a:r>
          </a:p>
          <a:p>
            <a:pPr marL="285750" indent="-285750">
              <a:lnSpc>
                <a:spcPct val="90000"/>
              </a:lnSpc>
            </a:pPr>
            <a:r>
              <a:rPr lang="en-US" sz="900" dirty="0"/>
              <a:t>All the children entrusted into our care will have a special educational need and /or a  physical disability,  have medical needs, many will be autistic impacting of there social communications, interactions functional communications and sensory regulating behaviours. difficulties in their communications.</a:t>
            </a:r>
          </a:p>
          <a:p>
            <a:pPr marL="285750" indent="-285750">
              <a:lnSpc>
                <a:spcPct val="90000"/>
              </a:lnSpc>
            </a:pPr>
            <a:r>
              <a:rPr lang="en-US" sz="900" dirty="0"/>
              <a:t>Our vision is to make a positive difference by enabling and empowering all children and young people in our care to achieve their full potential. </a:t>
            </a:r>
          </a:p>
          <a:p>
            <a:pPr marL="285750" indent="-285750">
              <a:lnSpc>
                <a:spcPct val="90000"/>
              </a:lnSpc>
            </a:pPr>
            <a:r>
              <a:rPr lang="en-US" sz="900" dirty="0"/>
              <a:t>Our mission is to provide  the best possible start for them through our care, education and therapy support from their early years onwards; all within our safe and caring environment.</a:t>
            </a:r>
          </a:p>
          <a:p>
            <a:pPr marL="285750" indent="-285750">
              <a:lnSpc>
                <a:spcPct val="90000"/>
              </a:lnSpc>
            </a:pPr>
            <a:r>
              <a:rPr lang="en-US" sz="900" dirty="0"/>
              <a:t>As a charity we are affiliated to national Mencap but rely on local volunteers and our  local community fundraising to support the running of all our provisions.</a:t>
            </a:r>
          </a:p>
          <a:p>
            <a:pPr marL="285750" indent="-285750">
              <a:lnSpc>
                <a:spcPct val="90000"/>
              </a:lnSpc>
            </a:pPr>
            <a:endParaRPr lang="en-US" sz="900" dirty="0"/>
          </a:p>
        </p:txBody>
      </p:sp>
    </p:spTree>
    <p:extLst>
      <p:ext uri="{BB962C8B-B14F-4D97-AF65-F5344CB8AC3E}">
        <p14:creationId xmlns:p14="http://schemas.microsoft.com/office/powerpoint/2010/main" val="3456437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7" cy="1320800"/>
          </a:xfrm>
        </p:spPr>
        <p:txBody>
          <a:bodyPr>
            <a:normAutofit/>
          </a:bodyPr>
          <a:lstStyle/>
          <a:p>
            <a:r>
              <a:rPr lang="en-GB" b="1" dirty="0"/>
              <a:t>What we do?</a:t>
            </a:r>
          </a:p>
        </p:txBody>
      </p:sp>
      <p:sp>
        <p:nvSpPr>
          <p:cNvPr id="147" name="Isosceles Triangle 8">
            <a:extLst>
              <a:ext uri="{FF2B5EF4-FFF2-40B4-BE49-F238E27FC236}">
                <a16:creationId xmlns:a16="http://schemas.microsoft.com/office/drawing/2014/main" id="{D33EB819-B8EB-499A-BA8B-EF3401CAB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12" name="Picture 11" descr="A picture containing person, child, young, boy&#10;&#10;Description automatically generated">
            <a:extLst>
              <a:ext uri="{FF2B5EF4-FFF2-40B4-BE49-F238E27FC236}">
                <a16:creationId xmlns:a16="http://schemas.microsoft.com/office/drawing/2014/main" id="{56CB0282-32DC-4967-82D0-421E4EF6E6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60" r="25278" b="5"/>
          <a:stretch/>
        </p:blipFill>
        <p:spPr>
          <a:xfrm rot="5400000">
            <a:off x="6733744" y="4369067"/>
            <a:ext cx="1862469" cy="1896198"/>
          </a:xfrm>
          <a:prstGeom prst="rect">
            <a:avLst/>
          </a:prstGeom>
        </p:spPr>
      </p:pic>
      <p:pic>
        <p:nvPicPr>
          <p:cNvPr id="5" name="Picture 4" descr="A person wearing a hat&#10;&#10;Description automatically generated">
            <a:extLst>
              <a:ext uri="{FF2B5EF4-FFF2-40B4-BE49-F238E27FC236}">
                <a16:creationId xmlns:a16="http://schemas.microsoft.com/office/drawing/2014/main" id="{289F7653-CD41-495F-96DA-1105620CCC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47" r="15392" b="-4"/>
          <a:stretch/>
        </p:blipFill>
        <p:spPr>
          <a:xfrm>
            <a:off x="6716879" y="335472"/>
            <a:ext cx="1896199" cy="1862469"/>
          </a:xfrm>
          <a:prstGeom prst="rect">
            <a:avLst/>
          </a:prstGeom>
        </p:spPr>
      </p:pic>
      <p:pic>
        <p:nvPicPr>
          <p:cNvPr id="7" name="Picture 6" descr="A person sitting on a swing&#10;&#10;Description automatically generated">
            <a:extLst>
              <a:ext uri="{FF2B5EF4-FFF2-40B4-BE49-F238E27FC236}">
                <a16:creationId xmlns:a16="http://schemas.microsoft.com/office/drawing/2014/main" id="{5924EBDA-D94B-4434-874D-3B5FF91E6A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046" r="16048" b="2"/>
          <a:stretch/>
        </p:blipFill>
        <p:spPr>
          <a:xfrm>
            <a:off x="6716879" y="2465482"/>
            <a:ext cx="1896199" cy="1849171"/>
          </a:xfrm>
          <a:prstGeom prst="rect">
            <a:avLst/>
          </a:prstGeom>
        </p:spPr>
      </p:pic>
      <p:sp>
        <p:nvSpPr>
          <p:cNvPr id="3" name="Content Placeholder 2"/>
          <p:cNvSpPr>
            <a:spLocks noGrp="1"/>
          </p:cNvSpPr>
          <p:nvPr>
            <p:ph idx="1"/>
          </p:nvPr>
        </p:nvSpPr>
        <p:spPr>
          <a:xfrm>
            <a:off x="677334" y="2012829"/>
            <a:ext cx="5723466" cy="4016910"/>
          </a:xfrm>
        </p:spPr>
        <p:txBody>
          <a:bodyPr>
            <a:normAutofit fontScale="70000" lnSpcReduction="20000"/>
          </a:bodyPr>
          <a:lstStyle/>
          <a:p>
            <a:pPr marL="0" indent="0">
              <a:lnSpc>
                <a:spcPct val="90000"/>
              </a:lnSpc>
              <a:buNone/>
            </a:pPr>
            <a:endParaRPr lang="en-GB" sz="1100" b="1" dirty="0">
              <a:latin typeface="Calibri" panose="020F0502020204030204" pitchFamily="34" charset="0"/>
              <a:cs typeface="Calibri" panose="020F0502020204030204" pitchFamily="34" charset="0"/>
            </a:endParaRPr>
          </a:p>
          <a:p>
            <a:pPr marL="0" indent="0" algn="ctr">
              <a:lnSpc>
                <a:spcPct val="90000"/>
              </a:lnSpc>
              <a:buNone/>
            </a:pPr>
            <a:r>
              <a:rPr lang="en-GB" sz="2500" b="1" dirty="0">
                <a:latin typeface="Calibri" panose="020F0502020204030204" pitchFamily="34" charset="0"/>
                <a:cs typeface="Calibri" panose="020F0502020204030204" pitchFamily="34" charset="0"/>
              </a:rPr>
              <a:t>Cobtree Playschool for Special Children</a:t>
            </a:r>
          </a:p>
          <a:p>
            <a:pPr marL="0" indent="0" algn="ctr">
              <a:lnSpc>
                <a:spcPct val="90000"/>
              </a:lnSpc>
              <a:buNone/>
            </a:pPr>
            <a:r>
              <a:rPr lang="en-GB" sz="2500" dirty="0">
                <a:latin typeface="Calibri" panose="020F0502020204030204" pitchFamily="34" charset="0"/>
                <a:cs typeface="Calibri" panose="020F0502020204030204" pitchFamily="34" charset="0"/>
              </a:rPr>
              <a:t>A registered provider of nursery education for children from the age of 9 months to 5 years </a:t>
            </a:r>
          </a:p>
          <a:p>
            <a:pPr marL="0" indent="0" algn="ctr">
              <a:lnSpc>
                <a:spcPct val="90000"/>
              </a:lnSpc>
              <a:buNone/>
            </a:pPr>
            <a:endParaRPr lang="en-GB" sz="2500" dirty="0">
              <a:latin typeface="Calibri" panose="020F0502020204030204" pitchFamily="34" charset="0"/>
              <a:cs typeface="Calibri" panose="020F0502020204030204" pitchFamily="34" charset="0"/>
            </a:endParaRPr>
          </a:p>
          <a:p>
            <a:pPr marL="0" indent="0" algn="ctr">
              <a:lnSpc>
                <a:spcPct val="90000"/>
              </a:lnSpc>
              <a:buNone/>
            </a:pPr>
            <a:r>
              <a:rPr lang="en-GB" sz="2500" b="1" dirty="0">
                <a:latin typeface="Calibri" panose="020F0502020204030204" pitchFamily="34" charset="0"/>
                <a:cs typeface="Calibri" panose="020F0502020204030204" pitchFamily="34" charset="0"/>
              </a:rPr>
              <a:t>Junior Gateway </a:t>
            </a:r>
            <a:r>
              <a:rPr lang="en-GB" sz="2500" dirty="0">
                <a:latin typeface="Calibri" panose="020F0502020204030204" pitchFamily="34" charset="0"/>
                <a:cs typeface="Calibri" panose="020F0502020204030204" pitchFamily="34" charset="0"/>
              </a:rPr>
              <a:t>– A Saturday club for 5 – 16 year olds.</a:t>
            </a:r>
          </a:p>
          <a:p>
            <a:pPr marL="0" indent="0" algn="ctr">
              <a:lnSpc>
                <a:spcPct val="90000"/>
              </a:lnSpc>
              <a:buNone/>
            </a:pPr>
            <a:r>
              <a:rPr lang="en-GB" sz="2500" b="1" dirty="0">
                <a:latin typeface="Calibri" panose="020F0502020204030204" pitchFamily="34" charset="0"/>
                <a:cs typeface="Calibri" panose="020F0502020204030204" pitchFamily="34" charset="0"/>
              </a:rPr>
              <a:t>Holiday Club </a:t>
            </a:r>
            <a:r>
              <a:rPr lang="en-GB" sz="2500" dirty="0">
                <a:latin typeface="Calibri" panose="020F0502020204030204" pitchFamily="34" charset="0"/>
                <a:cs typeface="Calibri" panose="020F0502020204030204" pitchFamily="34" charset="0"/>
              </a:rPr>
              <a:t>– a summer club for those aged 5-18 </a:t>
            </a:r>
            <a:r>
              <a:rPr lang="en-GB" sz="2500" dirty="0" err="1">
                <a:latin typeface="Calibri" panose="020F0502020204030204" pitchFamily="34" charset="0"/>
                <a:cs typeface="Calibri" panose="020F0502020204030204" pitchFamily="34" charset="0"/>
              </a:rPr>
              <a:t>yrs</a:t>
            </a:r>
            <a:endParaRPr lang="en-GB" sz="2500" dirty="0">
              <a:latin typeface="Calibri" panose="020F0502020204030204" pitchFamily="34" charset="0"/>
              <a:cs typeface="Calibri" panose="020F0502020204030204" pitchFamily="34" charset="0"/>
            </a:endParaRPr>
          </a:p>
          <a:p>
            <a:pPr marL="0" indent="0" algn="ctr">
              <a:lnSpc>
                <a:spcPct val="90000"/>
              </a:lnSpc>
              <a:buNone/>
            </a:pPr>
            <a:r>
              <a:rPr lang="en-GB" sz="2500" b="1" dirty="0">
                <a:latin typeface="Calibri" panose="020F0502020204030204" pitchFamily="34" charset="0"/>
                <a:cs typeface="Calibri" panose="020F0502020204030204" pitchFamily="34" charset="0"/>
              </a:rPr>
              <a:t>Youth Club </a:t>
            </a:r>
            <a:r>
              <a:rPr lang="en-GB" sz="2500" dirty="0">
                <a:latin typeface="Calibri" panose="020F0502020204030204" pitchFamily="34" charset="0"/>
                <a:cs typeface="Calibri" panose="020F0502020204030204" pitchFamily="34" charset="0"/>
              </a:rPr>
              <a:t>– A club for 16-18 + year olds.</a:t>
            </a:r>
          </a:p>
          <a:p>
            <a:pPr marL="0" indent="0" algn="ctr">
              <a:lnSpc>
                <a:spcPct val="90000"/>
              </a:lnSpc>
              <a:buNone/>
            </a:pPr>
            <a:endParaRPr lang="en-GB" sz="2500" dirty="0">
              <a:latin typeface="Calibri" panose="020F0502020204030204" pitchFamily="34" charset="0"/>
              <a:cs typeface="Calibri" panose="020F0502020204030204" pitchFamily="34" charset="0"/>
            </a:endParaRPr>
          </a:p>
          <a:p>
            <a:pPr marL="0" indent="0" algn="ctr">
              <a:lnSpc>
                <a:spcPct val="90000"/>
              </a:lnSpc>
              <a:buNone/>
            </a:pPr>
            <a:r>
              <a:rPr lang="en-GB" sz="2500" dirty="0">
                <a:latin typeface="Calibri" panose="020F0502020204030204" pitchFamily="34" charset="0"/>
                <a:cs typeface="Calibri" panose="020F0502020204030204" pitchFamily="34" charset="0"/>
              </a:rPr>
              <a:t>- </a:t>
            </a:r>
            <a:r>
              <a:rPr lang="en-GB" sz="2500" b="1" i="1" u="sng" dirty="0">
                <a:latin typeface="Calibri" panose="020F0502020204030204" pitchFamily="34" charset="0"/>
                <a:cs typeface="Calibri" panose="020F0502020204030204" pitchFamily="34" charset="0"/>
              </a:rPr>
              <a:t>Also in the Hall at Maidstone Mencap</a:t>
            </a:r>
            <a:r>
              <a:rPr lang="en-GB" sz="2500" dirty="0">
                <a:latin typeface="Calibri" panose="020F0502020204030204" pitchFamily="34" charset="0"/>
                <a:cs typeface="Calibri" panose="020F0502020204030204" pitchFamily="34" charset="0"/>
              </a:rPr>
              <a:t>… </a:t>
            </a:r>
          </a:p>
          <a:p>
            <a:pPr marL="0" indent="0" algn="ctr">
              <a:lnSpc>
                <a:spcPct val="90000"/>
              </a:lnSpc>
              <a:buNone/>
            </a:pPr>
            <a:r>
              <a:rPr lang="en-GB" sz="2500" dirty="0">
                <a:latin typeface="Calibri" panose="020F0502020204030204" pitchFamily="34" charset="0"/>
                <a:cs typeface="Calibri" panose="020F0502020204030204" pitchFamily="34" charset="0"/>
              </a:rPr>
              <a:t>Senior Gateway – A weekly club for adults.</a:t>
            </a:r>
          </a:p>
          <a:p>
            <a:pPr marL="0" indent="0">
              <a:lnSpc>
                <a:spcPct val="90000"/>
              </a:lnSpc>
              <a:buNone/>
            </a:pPr>
            <a:endParaRPr lang="en-GB" sz="1100" dirty="0">
              <a:latin typeface="Calibri" panose="020F0502020204030204" pitchFamily="34" charset="0"/>
              <a:cs typeface="Calibri" panose="020F0502020204030204" pitchFamily="34" charset="0"/>
            </a:endParaRPr>
          </a:p>
          <a:p>
            <a:pPr marL="0" indent="0">
              <a:lnSpc>
                <a:spcPct val="90000"/>
              </a:lnSpc>
              <a:buNone/>
            </a:pPr>
            <a:endParaRPr lang="en-GB" sz="1100" dirty="0">
              <a:latin typeface="Calibri" panose="020F0502020204030204" pitchFamily="34" charset="0"/>
              <a:cs typeface="Calibri" panose="020F0502020204030204" pitchFamily="34" charset="0"/>
            </a:endParaRPr>
          </a:p>
          <a:p>
            <a:pPr marL="0" indent="0">
              <a:lnSpc>
                <a:spcPct val="90000"/>
              </a:lnSpc>
              <a:buNone/>
            </a:pPr>
            <a:r>
              <a:rPr lang="en-GB" sz="1100" dirty="0">
                <a:latin typeface="Calibri" panose="020F0502020204030204" pitchFamily="34" charset="0"/>
                <a:cs typeface="Calibri" panose="020F0502020204030204" pitchFamily="34" charset="0"/>
              </a:rPr>
              <a:t>.</a:t>
            </a:r>
          </a:p>
        </p:txBody>
      </p:sp>
      <p:pic>
        <p:nvPicPr>
          <p:cNvPr id="8" name="Picture 7">
            <a:extLst>
              <a:ext uri="{FF2B5EF4-FFF2-40B4-BE49-F238E27FC236}">
                <a16:creationId xmlns:a16="http://schemas.microsoft.com/office/drawing/2014/main" id="{D8767E0E-873C-DC52-E2D3-B4AECD2DD2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74001" y="209939"/>
            <a:ext cx="2743200" cy="2743200"/>
          </a:xfrm>
          <a:prstGeom prst="rect">
            <a:avLst/>
          </a:prstGeom>
        </p:spPr>
      </p:pic>
    </p:spTree>
    <p:extLst>
      <p:ext uri="{BB962C8B-B14F-4D97-AF65-F5344CB8AC3E}">
        <p14:creationId xmlns:p14="http://schemas.microsoft.com/office/powerpoint/2010/main" val="2473327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9225" y="609600"/>
            <a:ext cx="5114776" cy="1320800"/>
          </a:xfrm>
        </p:spPr>
        <p:txBody>
          <a:bodyPr>
            <a:normAutofit/>
          </a:bodyPr>
          <a:lstStyle/>
          <a:p>
            <a:pPr algn="ctr"/>
            <a:r>
              <a:rPr lang="en-GB" b="1" dirty="0"/>
              <a:t>     </a:t>
            </a:r>
            <a:r>
              <a:rPr lang="en-GB" b="1" dirty="0">
                <a:latin typeface="Comic Sans MS" panose="030F0702030302020204" pitchFamily="66" charset="0"/>
              </a:rPr>
              <a:t>Cobtree Playschool for Special Children</a:t>
            </a:r>
          </a:p>
        </p:txBody>
      </p:sp>
      <p:pic>
        <p:nvPicPr>
          <p:cNvPr id="12" name="Picture 11" descr="A person sitting on a table&#10;&#10;Description automatically generated">
            <a:extLst>
              <a:ext uri="{FF2B5EF4-FFF2-40B4-BE49-F238E27FC236}">
                <a16:creationId xmlns:a16="http://schemas.microsoft.com/office/drawing/2014/main" id="{FAD80A6A-A756-4111-B4B5-EF37C642B453}"/>
              </a:ext>
            </a:extLst>
          </p:cNvPr>
          <p:cNvPicPr>
            <a:picLocks noChangeAspect="1"/>
          </p:cNvPicPr>
          <p:nvPr/>
        </p:nvPicPr>
        <p:blipFill rotWithShape="1">
          <a:blip r:embed="rId2" cstate="print">
            <a:alphaModFix/>
            <a:extLst>
              <a:ext uri="{28A0092B-C50C-407E-A947-70E740481C1C}">
                <a14:useLocalDpi xmlns:a14="http://schemas.microsoft.com/office/drawing/2010/main" val="0"/>
              </a:ext>
            </a:extLst>
          </a:blip>
          <a:srcRect r="4" b="13481"/>
          <a:stretch/>
        </p:blipFill>
        <p:spPr>
          <a:xfrm>
            <a:off x="509136" y="10"/>
            <a:ext cx="3517876" cy="2282808"/>
          </a:xfrm>
          <a:custGeom>
            <a:avLst/>
            <a:gdLst/>
            <a:ahLst/>
            <a:cxnLst/>
            <a:rect l="l" t="t" r="r" b="b"/>
            <a:pathLst>
              <a:path w="3517876" h="2282818">
                <a:moveTo>
                  <a:pt x="339471" y="0"/>
                </a:moveTo>
                <a:lnTo>
                  <a:pt x="3517876" y="0"/>
                </a:lnTo>
                <a:lnTo>
                  <a:pt x="3471247" y="312174"/>
                </a:lnTo>
                <a:lnTo>
                  <a:pt x="3471133" y="312174"/>
                </a:lnTo>
                <a:lnTo>
                  <a:pt x="3176778" y="2282818"/>
                </a:lnTo>
                <a:lnTo>
                  <a:pt x="0" y="2282818"/>
                </a:lnTo>
                <a:close/>
              </a:path>
            </a:pathLst>
          </a:custGeom>
        </p:spPr>
      </p:pic>
      <p:pic>
        <p:nvPicPr>
          <p:cNvPr id="16" name="Picture 15" descr="A baby sitting on a table&#10;&#10;Description automatically generated">
            <a:extLst>
              <a:ext uri="{FF2B5EF4-FFF2-40B4-BE49-F238E27FC236}">
                <a16:creationId xmlns:a16="http://schemas.microsoft.com/office/drawing/2014/main" id="{70475DB0-E8D0-4B7C-AB29-27D8AA12DAB7}"/>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r="-1" b="13764"/>
          <a:stretch/>
        </p:blipFill>
        <p:spPr>
          <a:xfrm>
            <a:off x="169666" y="2289183"/>
            <a:ext cx="3514822" cy="2273270"/>
          </a:xfrm>
          <a:custGeom>
            <a:avLst/>
            <a:gdLst/>
            <a:ahLst/>
            <a:cxnLst/>
            <a:rect l="l" t="t" r="r" b="b"/>
            <a:pathLst>
              <a:path w="3514822" h="2273270">
                <a:moveTo>
                  <a:pt x="338051" y="0"/>
                </a:moveTo>
                <a:lnTo>
                  <a:pt x="3514822" y="0"/>
                </a:lnTo>
                <a:lnTo>
                  <a:pt x="3175264" y="2273270"/>
                </a:lnTo>
                <a:lnTo>
                  <a:pt x="0" y="2273270"/>
                </a:lnTo>
                <a:close/>
              </a:path>
            </a:pathLst>
          </a:custGeom>
        </p:spPr>
      </p:pic>
      <p:pic>
        <p:nvPicPr>
          <p:cNvPr id="10" name="Picture 9" descr="A person holding a baby&#10;&#10;Description automatically generated">
            <a:extLst>
              <a:ext uri="{FF2B5EF4-FFF2-40B4-BE49-F238E27FC236}">
                <a16:creationId xmlns:a16="http://schemas.microsoft.com/office/drawing/2014/main" id="{92EE4574-0651-4ABE-86C7-F2745FC55CA6}"/>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r="1" b="8914"/>
          <a:stretch/>
        </p:blipFill>
        <p:spPr>
          <a:xfrm>
            <a:off x="-10633" y="4565636"/>
            <a:ext cx="3355563" cy="2292364"/>
          </a:xfrm>
          <a:custGeom>
            <a:avLst/>
            <a:gdLst/>
            <a:ahLst/>
            <a:cxnLst/>
            <a:rect l="l" t="t" r="r" b="b"/>
            <a:pathLst>
              <a:path w="3355563" h="2292364">
                <a:moveTo>
                  <a:pt x="180299" y="0"/>
                </a:moveTo>
                <a:lnTo>
                  <a:pt x="3355563" y="0"/>
                </a:lnTo>
                <a:lnTo>
                  <a:pt x="3013153" y="2292364"/>
                </a:lnTo>
                <a:lnTo>
                  <a:pt x="0" y="2292364"/>
                </a:lnTo>
                <a:lnTo>
                  <a:pt x="0" y="1212444"/>
                </a:lnTo>
                <a:close/>
              </a:path>
            </a:pathLst>
          </a:custGeom>
        </p:spPr>
      </p:pic>
      <p:sp>
        <p:nvSpPr>
          <p:cNvPr id="21" name="Isosceles Triangle 30">
            <a:extLst>
              <a:ext uri="{FF2B5EF4-FFF2-40B4-BE49-F238E27FC236}">
                <a16:creationId xmlns:a16="http://schemas.microsoft.com/office/drawing/2014/main" id="{FD076C4F-CB47-4A2D-95A1-9D5E3C2B7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634"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23" name="Straight Connector 22">
            <a:extLst>
              <a:ext uri="{FF2B5EF4-FFF2-40B4-BE49-F238E27FC236}">
                <a16:creationId xmlns:a16="http://schemas.microsoft.com/office/drawing/2014/main" id="{EEAF915B-5344-46DC-8097-7DAF062774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232" y="2282818"/>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B738F4-B505-468D-996C-FEC3D1CA10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2696" y="4565636"/>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Isosceles Triangle 30">
            <a:extLst>
              <a:ext uri="{FF2B5EF4-FFF2-40B4-BE49-F238E27FC236}">
                <a16:creationId xmlns:a16="http://schemas.microsoft.com/office/drawing/2014/main" id="{6F953D60-C1AF-4BFA-9B22-BFE8F0BA1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7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4159224" y="1831045"/>
            <a:ext cx="6228959" cy="3880773"/>
          </a:xfrm>
        </p:spPr>
        <p:txBody>
          <a:bodyPr>
            <a:normAutofit fontScale="85000" lnSpcReduction="20000"/>
          </a:bodyPr>
          <a:lstStyle/>
          <a:p>
            <a:pPr>
              <a:buFont typeface="Arial" panose="020B0604020202020204" pitchFamily="34" charset="0"/>
              <a:buChar char="•"/>
            </a:pPr>
            <a:r>
              <a:rPr lang="en-GB" sz="1400" dirty="0"/>
              <a:t>Service statement</a:t>
            </a:r>
          </a:p>
          <a:p>
            <a:r>
              <a:rPr lang="en-GB" dirty="0"/>
              <a:t>As a registered provider of Nursery Education, here at Cobtree Playschool, we strive to provide the highest quality of care and education for all our children, ensuring they are happy, safe and secure within our environment.</a:t>
            </a:r>
          </a:p>
          <a:p>
            <a:r>
              <a:rPr lang="en-GB" dirty="0"/>
              <a:t>We aim to assist all children attending our playschool to attain their maximum potential, by providing experiences where learning is based through a combination of their own play, their interests and our structured carefully planned activities. </a:t>
            </a:r>
          </a:p>
          <a:p>
            <a:r>
              <a:rPr lang="en-GB" dirty="0"/>
              <a:t>We are able to meet each child’s own level of learning and development, with the continuing cycle of monitoring, observations, reflections and assessments supporting their individual and personalised planning; recognising that children are the best at being who they are.</a:t>
            </a:r>
          </a:p>
          <a:p>
            <a:r>
              <a:rPr lang="en-GB" dirty="0"/>
              <a:t>Our aim is to continually provide a warm safe and happy environment so the children can grow in confidence and learn through their play, therapy and specialist teaching.</a:t>
            </a:r>
          </a:p>
        </p:txBody>
      </p:sp>
    </p:spTree>
    <p:extLst>
      <p:ext uri="{BB962C8B-B14F-4D97-AF65-F5344CB8AC3E}">
        <p14:creationId xmlns:p14="http://schemas.microsoft.com/office/powerpoint/2010/main" val="1648413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43484" y="609600"/>
            <a:ext cx="2930518" cy="1320800"/>
          </a:xfrm>
        </p:spPr>
        <p:txBody>
          <a:bodyPr anchor="ctr">
            <a:normAutofit/>
          </a:bodyPr>
          <a:lstStyle/>
          <a:p>
            <a:r>
              <a:rPr lang="en-GB" b="1"/>
              <a:t>Our  support </a:t>
            </a:r>
            <a:endParaRPr lang="en-GB" b="1" dirty="0"/>
          </a:p>
        </p:txBody>
      </p:sp>
      <p:pic>
        <p:nvPicPr>
          <p:cNvPr id="10" name="Picture 9" descr="A small child sitting on a table&#10;&#10;Description automatically generated">
            <a:extLst>
              <a:ext uri="{FF2B5EF4-FFF2-40B4-BE49-F238E27FC236}">
                <a16:creationId xmlns:a16="http://schemas.microsoft.com/office/drawing/2014/main" id="{26A55268-CD12-411C-9EBF-6C277FA332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7333" y="936785"/>
            <a:ext cx="2596281" cy="1947210"/>
          </a:xfrm>
          <a:prstGeom prst="rect">
            <a:avLst/>
          </a:prstGeom>
        </p:spPr>
      </p:pic>
      <p:pic>
        <p:nvPicPr>
          <p:cNvPr id="7" name="Picture 6" descr="A picture containing food&#10;&#10;Description automatically generated">
            <a:extLst>
              <a:ext uri="{FF2B5EF4-FFF2-40B4-BE49-F238E27FC236}">
                <a16:creationId xmlns:a16="http://schemas.microsoft.com/office/drawing/2014/main" id="{143F9AF8-7BD4-4091-B35B-798045964DF8}"/>
              </a:ext>
            </a:extLst>
          </p:cNvPr>
          <p:cNvPicPr>
            <a:picLocks noChangeAspect="1"/>
          </p:cNvPicPr>
          <p:nvPr/>
        </p:nvPicPr>
        <p:blipFill rotWithShape="1">
          <a:blip r:embed="rId3">
            <a:extLst>
              <a:ext uri="{28A0092B-C50C-407E-A947-70E740481C1C}">
                <a14:useLocalDpi xmlns:a14="http://schemas.microsoft.com/office/drawing/2010/main" val="0"/>
              </a:ext>
            </a:extLst>
          </a:blip>
          <a:srcRect b="1482"/>
          <a:stretch/>
        </p:blipFill>
        <p:spPr>
          <a:xfrm>
            <a:off x="3777076" y="609600"/>
            <a:ext cx="2046554" cy="2601579"/>
          </a:xfrm>
          <a:prstGeom prst="rect">
            <a:avLst/>
          </a:prstGeom>
        </p:spPr>
      </p:pic>
      <p:pic>
        <p:nvPicPr>
          <p:cNvPr id="5" name="Picture 4" descr="A picture containing indoor, person, food, playing&#10;&#10;Description automatically generated">
            <a:extLst>
              <a:ext uri="{FF2B5EF4-FFF2-40B4-BE49-F238E27FC236}">
                <a16:creationId xmlns:a16="http://schemas.microsoft.com/office/drawing/2014/main" id="{7252B28B-8F80-4698-9DBF-5ADA44481D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73356" y="3762666"/>
            <a:ext cx="2604222" cy="1953166"/>
          </a:xfrm>
          <a:prstGeom prst="rect">
            <a:avLst/>
          </a:prstGeom>
        </p:spPr>
      </p:pic>
      <p:sp>
        <p:nvSpPr>
          <p:cNvPr id="3" name="Content Placeholder 2"/>
          <p:cNvSpPr>
            <a:spLocks noGrp="1"/>
          </p:cNvSpPr>
          <p:nvPr>
            <p:ph idx="1"/>
          </p:nvPr>
        </p:nvSpPr>
        <p:spPr>
          <a:xfrm>
            <a:off x="6343484" y="2160589"/>
            <a:ext cx="2930517" cy="3880773"/>
          </a:xfrm>
        </p:spPr>
        <p:txBody>
          <a:bodyPr>
            <a:normAutofit lnSpcReduction="10000"/>
          </a:bodyPr>
          <a:lstStyle/>
          <a:p>
            <a:pPr>
              <a:lnSpc>
                <a:spcPct val="90000"/>
              </a:lnSpc>
            </a:pPr>
            <a:r>
              <a:rPr lang="en-GB" sz="1000" dirty="0"/>
              <a:t>Our  Policy is to work closely with parents and carers, we will support your needs in giving you the peace of mind, that your child is receiving the highest quality of care from us.</a:t>
            </a:r>
          </a:p>
          <a:p>
            <a:pPr>
              <a:lnSpc>
                <a:spcPct val="90000"/>
              </a:lnSpc>
            </a:pPr>
            <a:r>
              <a:rPr lang="en-GB" sz="1000" dirty="0"/>
              <a:t>We work closely with each Childs' therapy support network,  to reinforce their  recommendations , strategies and techniques for their individual  targets steps towards desired outcomes.</a:t>
            </a:r>
          </a:p>
          <a:p>
            <a:pPr>
              <a:lnSpc>
                <a:spcPct val="90000"/>
              </a:lnSpc>
            </a:pPr>
            <a:r>
              <a:rPr lang="en-GB" sz="1000" dirty="0"/>
              <a:t>Each child has a personalised plan and a  photographic journey to share with parents. We celebrate their achievements and unique progress together, with parent contributions and suggestions welcome and valued. </a:t>
            </a:r>
          </a:p>
          <a:p>
            <a:pPr>
              <a:lnSpc>
                <a:spcPct val="90000"/>
              </a:lnSpc>
            </a:pPr>
            <a:endParaRPr lang="en-GB" sz="1000" dirty="0"/>
          </a:p>
          <a:p>
            <a:pPr>
              <a:lnSpc>
                <a:spcPct val="90000"/>
              </a:lnSpc>
            </a:pPr>
            <a:endParaRPr lang="en-GB" sz="1000" dirty="0"/>
          </a:p>
          <a:p>
            <a:pPr>
              <a:lnSpc>
                <a:spcPct val="90000"/>
              </a:lnSpc>
            </a:pPr>
            <a:r>
              <a:rPr lang="en-GB" sz="1000" dirty="0"/>
              <a:t>With have our website </a:t>
            </a:r>
            <a:r>
              <a:rPr lang="en-GB" sz="1000" dirty="0">
                <a:hlinkClick r:id="rId5"/>
              </a:rPr>
              <a:t>www.maidstonemencp.org</a:t>
            </a:r>
            <a:r>
              <a:rPr lang="en-GB" sz="1000" dirty="0"/>
              <a:t>  and encourage families to join our Facebook family, our parents and our </a:t>
            </a:r>
            <a:r>
              <a:rPr lang="en-GB" sz="1000" dirty="0" err="1"/>
              <a:t>whats</a:t>
            </a:r>
            <a:r>
              <a:rPr lang="en-GB" sz="1000" dirty="0"/>
              <a:t> app group to share information and celebrate our achievements.</a:t>
            </a:r>
          </a:p>
        </p:txBody>
      </p:sp>
      <p:pic>
        <p:nvPicPr>
          <p:cNvPr id="8" name="Picture 7" descr="A picture containing person, indoor, person, red&#10;&#10;Description automatically generated">
            <a:extLst>
              <a:ext uri="{FF2B5EF4-FFF2-40B4-BE49-F238E27FC236}">
                <a16:creationId xmlns:a16="http://schemas.microsoft.com/office/drawing/2014/main" id="{A6DFB1B6-37DC-4BC3-A48E-57B7FC7ACE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498242" y="3762666"/>
            <a:ext cx="2604222" cy="1953166"/>
          </a:xfrm>
          <a:prstGeom prst="rect">
            <a:avLst/>
          </a:prstGeom>
        </p:spPr>
      </p:pic>
    </p:spTree>
    <p:extLst>
      <p:ext uri="{BB962C8B-B14F-4D97-AF65-F5344CB8AC3E}">
        <p14:creationId xmlns:p14="http://schemas.microsoft.com/office/powerpoint/2010/main" val="1254610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49562" y="609600"/>
            <a:ext cx="6424439" cy="1320800"/>
          </a:xfrm>
        </p:spPr>
        <p:txBody>
          <a:bodyPr>
            <a:normAutofit/>
          </a:bodyPr>
          <a:lstStyle/>
          <a:p>
            <a:r>
              <a:rPr lang="en-GB" b="1" dirty="0"/>
              <a:t>Introduction to Cobtree Playschool</a:t>
            </a:r>
          </a:p>
        </p:txBody>
      </p:sp>
      <p:pic>
        <p:nvPicPr>
          <p:cNvPr id="15" name="Picture 14" descr="A picture containing child, indoor, boy, person&#10;&#10;Description automatically generated">
            <a:extLst>
              <a:ext uri="{FF2B5EF4-FFF2-40B4-BE49-F238E27FC236}">
                <a16:creationId xmlns:a16="http://schemas.microsoft.com/office/drawing/2014/main" id="{76CFA1AB-4519-4B29-B1FB-78D4143565B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456" r="6430" b="1"/>
          <a:stretch/>
        </p:blipFill>
        <p:spPr>
          <a:xfrm>
            <a:off x="2" y="10"/>
            <a:ext cx="1945697" cy="1714488"/>
          </a:xfrm>
          <a:custGeom>
            <a:avLst/>
            <a:gdLst/>
            <a:ahLst/>
            <a:cxnLst/>
            <a:rect l="l" t="t" r="r" b="b"/>
            <a:pathLst>
              <a:path w="1945697" h="1714498">
                <a:moveTo>
                  <a:pt x="0" y="0"/>
                </a:moveTo>
                <a:lnTo>
                  <a:pt x="1678973" y="0"/>
                </a:lnTo>
                <a:lnTo>
                  <a:pt x="1945697" y="1714498"/>
                </a:lnTo>
                <a:lnTo>
                  <a:pt x="0" y="1714498"/>
                </a:lnTo>
                <a:close/>
              </a:path>
            </a:pathLst>
          </a:custGeom>
        </p:spPr>
      </p:pic>
      <p:pic>
        <p:nvPicPr>
          <p:cNvPr id="11" name="Picture 10" descr="A person wearing a hat&#10;&#10;Description automatically generated">
            <a:extLst>
              <a:ext uri="{FF2B5EF4-FFF2-40B4-BE49-F238E27FC236}">
                <a16:creationId xmlns:a16="http://schemas.microsoft.com/office/drawing/2014/main" id="{88170689-2DA8-432E-AFB7-12DD58A2B431}"/>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t="36619" r="6" b="6752"/>
          <a:stretch/>
        </p:blipFill>
        <p:spPr>
          <a:xfrm>
            <a:off x="1" y="1714496"/>
            <a:ext cx="2210007" cy="1714498"/>
          </a:xfrm>
          <a:custGeom>
            <a:avLst/>
            <a:gdLst/>
            <a:ahLst/>
            <a:cxnLst/>
            <a:rect l="l" t="t" r="r" b="b"/>
            <a:pathLst>
              <a:path w="2210007" h="1714498">
                <a:moveTo>
                  <a:pt x="0" y="0"/>
                </a:moveTo>
                <a:lnTo>
                  <a:pt x="1943283" y="0"/>
                </a:lnTo>
                <a:lnTo>
                  <a:pt x="2210007" y="1714498"/>
                </a:lnTo>
                <a:lnTo>
                  <a:pt x="0" y="1714498"/>
                </a:lnTo>
                <a:close/>
              </a:path>
            </a:pathLst>
          </a:custGeom>
        </p:spPr>
      </p:pic>
      <p:pic>
        <p:nvPicPr>
          <p:cNvPr id="13" name="Picture 12" descr="A picture containing person, indoor, table, child&#10;&#10;Description automatically generated">
            <a:extLst>
              <a:ext uri="{FF2B5EF4-FFF2-40B4-BE49-F238E27FC236}">
                <a16:creationId xmlns:a16="http://schemas.microsoft.com/office/drawing/2014/main" id="{0705098F-63D2-4A73-9438-3618CA9FB790}"/>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r="3" b="8450"/>
          <a:stretch/>
        </p:blipFill>
        <p:spPr>
          <a:xfrm>
            <a:off x="1" y="3429005"/>
            <a:ext cx="2474319" cy="1698991"/>
          </a:xfrm>
          <a:custGeom>
            <a:avLst/>
            <a:gdLst/>
            <a:ahLst/>
            <a:cxnLst/>
            <a:rect l="l" t="t" r="r" b="b"/>
            <a:pathLst>
              <a:path w="2474319" h="1698991">
                <a:moveTo>
                  <a:pt x="0" y="0"/>
                </a:moveTo>
                <a:lnTo>
                  <a:pt x="2210007" y="0"/>
                </a:lnTo>
                <a:lnTo>
                  <a:pt x="2474319" y="1698991"/>
                </a:lnTo>
                <a:lnTo>
                  <a:pt x="188387" y="1698991"/>
                </a:lnTo>
                <a:lnTo>
                  <a:pt x="0" y="574652"/>
                </a:lnTo>
                <a:close/>
              </a:path>
            </a:pathLst>
          </a:custGeom>
        </p:spPr>
      </p:pic>
      <p:pic>
        <p:nvPicPr>
          <p:cNvPr id="17" name="Picture 16" descr="A group of young children sitting next to a child&#10;&#10;Description automatically generated">
            <a:extLst>
              <a:ext uri="{FF2B5EF4-FFF2-40B4-BE49-F238E27FC236}">
                <a16:creationId xmlns:a16="http://schemas.microsoft.com/office/drawing/2014/main" id="{5DCC408D-FA28-45F6-A7BB-BE1203B2FCAE}"/>
              </a:ext>
            </a:extLst>
          </p:cNvPr>
          <p:cNvPicPr>
            <a:picLocks noChangeAspect="1"/>
          </p:cNvPicPr>
          <p:nvPr/>
        </p:nvPicPr>
        <p:blipFill rotWithShape="1">
          <a:blip r:embed="rId5" cstate="print">
            <a:alphaModFix/>
            <a:extLst>
              <a:ext uri="{28A0092B-C50C-407E-A947-70E740481C1C}">
                <a14:useLocalDpi xmlns:a14="http://schemas.microsoft.com/office/drawing/2010/main" val="0"/>
              </a:ext>
            </a:extLst>
          </a:blip>
          <a:srcRect r="8" b="9740"/>
          <a:stretch/>
        </p:blipFill>
        <p:spPr>
          <a:xfrm>
            <a:off x="188384" y="5127992"/>
            <a:ext cx="2555404" cy="1730008"/>
          </a:xfrm>
          <a:custGeom>
            <a:avLst/>
            <a:gdLst/>
            <a:ahLst/>
            <a:cxnLst/>
            <a:rect l="l" t="t" r="r" b="b"/>
            <a:pathLst>
              <a:path w="2555404" h="1730008">
                <a:moveTo>
                  <a:pt x="0" y="0"/>
                </a:moveTo>
                <a:lnTo>
                  <a:pt x="2285932" y="0"/>
                </a:lnTo>
                <a:lnTo>
                  <a:pt x="2538174" y="1621404"/>
                </a:lnTo>
                <a:lnTo>
                  <a:pt x="2538508" y="1621404"/>
                </a:lnTo>
                <a:lnTo>
                  <a:pt x="2555404" y="1730008"/>
                </a:lnTo>
                <a:lnTo>
                  <a:pt x="289868" y="1730008"/>
                </a:lnTo>
                <a:close/>
              </a:path>
            </a:pathLst>
          </a:custGeom>
        </p:spPr>
      </p:pic>
      <p:sp>
        <p:nvSpPr>
          <p:cNvPr id="75" name="Isosceles Triangle 8">
            <a:extLst>
              <a:ext uri="{FF2B5EF4-FFF2-40B4-BE49-F238E27FC236}">
                <a16:creationId xmlns:a16="http://schemas.microsoft.com/office/drawing/2014/main" id="{2AC0F484-DB7C-404B-BF79-70F127C9A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2849562" y="2160589"/>
            <a:ext cx="6424439" cy="3880773"/>
          </a:xfrm>
        </p:spPr>
        <p:txBody>
          <a:bodyPr>
            <a:normAutofit fontScale="92500" lnSpcReduction="10000"/>
          </a:bodyPr>
          <a:lstStyle/>
          <a:p>
            <a:pPr>
              <a:lnSpc>
                <a:spcPct val="90000"/>
              </a:lnSpc>
            </a:pPr>
            <a:r>
              <a:rPr lang="en-GB" sz="1300" dirty="0"/>
              <a:t>Here at Cobtree Playschool we can offer a service that can meet the needs of parents and carers with children between the ages of 18months and 5 years, who have learning difficulties additional needs or disabilities.</a:t>
            </a:r>
          </a:p>
          <a:p>
            <a:pPr>
              <a:lnSpc>
                <a:spcPct val="90000"/>
              </a:lnSpc>
            </a:pPr>
            <a:r>
              <a:rPr lang="en-GB" sz="1300" dirty="0"/>
              <a:t>We currently run three sessions Monday, Tuesday and Wednesday Thursday  10-1 during term times only.</a:t>
            </a:r>
          </a:p>
          <a:p>
            <a:pPr>
              <a:lnSpc>
                <a:spcPct val="90000"/>
              </a:lnSpc>
            </a:pPr>
            <a:r>
              <a:rPr lang="en-GB" sz="1300" dirty="0"/>
              <a:t>At Cobtree Hall we have the facilities that will enable us to provide a large range of specialist equipment, teaching resources, toys and communication aids for the children. In our hall, we have two large floors, one with lots of physical play resources like the ball pit and soft play .shapes, the other downstairs, has access to our fenced in garden, with the learning environment set out with resources for play and developmental goals.  Downstairs we also have a sensory room, including  a bubble tube, lots of different lights, and music with cushioned cosy areas , for all the children to enjoy.</a:t>
            </a:r>
          </a:p>
          <a:p>
            <a:pPr>
              <a:lnSpc>
                <a:spcPct val="90000"/>
              </a:lnSpc>
            </a:pPr>
            <a:r>
              <a:rPr lang="en-GB" sz="1300" dirty="0"/>
              <a:t>The children all receive support in small key groups, led by an experienced key person and supported by a dedicated team of volunteer carers ensuring the personalised care and teaching each child will have.</a:t>
            </a:r>
          </a:p>
          <a:p>
            <a:pPr>
              <a:lnSpc>
                <a:spcPct val="90000"/>
              </a:lnSpc>
            </a:pPr>
            <a:r>
              <a:rPr lang="en-GB" sz="1300" dirty="0"/>
              <a:t>The children and their families will have the consistency in knowing,  that a trusted and familiar person is accessible and available as a point of contact for them at all times. With this understanding, parents and their children can thrive knowing that they can have a special relationship, with constant care, encouragement, guidance and relevant learning opportunities throughout their time with us. </a:t>
            </a:r>
          </a:p>
        </p:txBody>
      </p:sp>
      <p:sp>
        <p:nvSpPr>
          <p:cNvPr id="6146" name="AutoShape 2" descr="https://outlook.office365.com/owa/service.svc/s/GetFileAttachment?id=AAMkAGViZGQzMzU4LTcyYTgtNDQyZi04NjM3LTgyMTQ0OWYzNTE0OABGAAAAAAA6AD6McD0TR7CFkjeLsOT1BwDu0LxldB%2BRRKNsF56ixiVyAAAAAAEMAADu0LxldB%2BRRKNsF56ixiVyAAC%2B2P1dAAABEgAQABz7VM9o7xRFvhU76XEbgig%3D&amp;isImagePreview=True&amp;X-OWA-CANARY=7Ce2OKV6TkqErx-dr6Y_HYDMYWcRwNIYeE49_2JV1e7I-Q4yOeSH2MdkJX3xw9izB8FKuLQQxX8."/>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6148" name="AutoShape 4" descr="https://outlook.office365.com/owa/service.svc/s/GetFileAttachment?id=AAMkAGViZGQzMzU4LTcyYTgtNDQyZi04NjM3LTgyMTQ0OWYzNTE0OABGAAAAAAA6AD6McD0TR7CFkjeLsOT1BwDu0LxldB%2BRRKNsF56ixiVyAAAAAAEMAADu0LxldB%2BRRKNsF56ixiVyAAC%2B2P1dAAABEgAQABz7VM9o7xRFvhU76XEbgig%3D&amp;isImagePreview=True&amp;X-OWA-CANARY=7Ce2OKV6TkqErx-dr6Y_HYDMYWcRwNIYeE49_2JV1e7I-Q4yOeSH2MdkJX3xw9izB8FKuLQQxX8."/>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825226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7" name="Group 136">
            <a:extLst>
              <a:ext uri="{FF2B5EF4-FFF2-40B4-BE49-F238E27FC236}">
                <a16:creationId xmlns:a16="http://schemas.microsoft.com/office/drawing/2014/main" id="{04D68F31-B717-405E-8FDA-18AB5EF2DD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8" name="Straight Connector 137">
              <a:extLst>
                <a:ext uri="{FF2B5EF4-FFF2-40B4-BE49-F238E27FC236}">
                  <a16:creationId xmlns:a16="http://schemas.microsoft.com/office/drawing/2014/main" id="{B880E025-48FA-41BF-B643-0F8A44B909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8B9DE0C2-FDAC-4F0A-87F8-E88ECD0E2B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0" name="Rectangle 23">
              <a:extLst>
                <a:ext uri="{FF2B5EF4-FFF2-40B4-BE49-F238E27FC236}">
                  <a16:creationId xmlns:a16="http://schemas.microsoft.com/office/drawing/2014/main" id="{511C30BC-C353-4E3B-B27A-79E55CA451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1" name="Rectangle 25">
              <a:extLst>
                <a:ext uri="{FF2B5EF4-FFF2-40B4-BE49-F238E27FC236}">
                  <a16:creationId xmlns:a16="http://schemas.microsoft.com/office/drawing/2014/main" id="{476261E9-EE37-4446-8A99-BF1624CA46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2" name="Isosceles Triangle 141">
              <a:extLst>
                <a:ext uri="{FF2B5EF4-FFF2-40B4-BE49-F238E27FC236}">
                  <a16:creationId xmlns:a16="http://schemas.microsoft.com/office/drawing/2014/main" id="{ED67AA56-9A94-4774-8196-23D0C538D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3" name="Rectangle 27">
              <a:extLst>
                <a:ext uri="{FF2B5EF4-FFF2-40B4-BE49-F238E27FC236}">
                  <a16:creationId xmlns:a16="http://schemas.microsoft.com/office/drawing/2014/main" id="{51ABDD58-0B98-40D3-8540-6BD3C22D2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Rectangle 28">
              <a:extLst>
                <a:ext uri="{FF2B5EF4-FFF2-40B4-BE49-F238E27FC236}">
                  <a16:creationId xmlns:a16="http://schemas.microsoft.com/office/drawing/2014/main" id="{C1221CB9-937E-4D51-A315-FCDE0A7712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29">
              <a:extLst>
                <a:ext uri="{FF2B5EF4-FFF2-40B4-BE49-F238E27FC236}">
                  <a16:creationId xmlns:a16="http://schemas.microsoft.com/office/drawing/2014/main" id="{84AE7C0B-B7D8-4F7A-A31B-6704BC4A4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Isosceles Triangle 145">
              <a:extLst>
                <a:ext uri="{FF2B5EF4-FFF2-40B4-BE49-F238E27FC236}">
                  <a16:creationId xmlns:a16="http://schemas.microsoft.com/office/drawing/2014/main" id="{16AF0C9F-08B9-458B-B540-A8E3913DF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Isosceles Triangle 146">
              <a:extLst>
                <a:ext uri="{FF2B5EF4-FFF2-40B4-BE49-F238E27FC236}">
                  <a16:creationId xmlns:a16="http://schemas.microsoft.com/office/drawing/2014/main" id="{6FD06311-3180-43A6-86B8-4D1F153FE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49" name="Rectangle 148">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51" name="Group 150">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152" name="Straight Connector 151">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54"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5"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6" name="Isosceles Triangle 155">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7"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8"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9"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0" name="Isosceles Triangle 159">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0" name="Title 29">
            <a:extLst>
              <a:ext uri="{FF2B5EF4-FFF2-40B4-BE49-F238E27FC236}">
                <a16:creationId xmlns:a16="http://schemas.microsoft.com/office/drawing/2014/main" id="{F22B0BD9-4088-4798-B32A-B3953D340200}"/>
              </a:ext>
            </a:extLst>
          </p:cNvPr>
          <p:cNvSpPr>
            <a:spLocks noGrp="1"/>
          </p:cNvSpPr>
          <p:nvPr>
            <p:ph type="title"/>
          </p:nvPr>
        </p:nvSpPr>
        <p:spPr>
          <a:xfrm>
            <a:off x="765110" y="4758611"/>
            <a:ext cx="8508893" cy="1024415"/>
          </a:xfrm>
        </p:spPr>
        <p:txBody>
          <a:bodyPr vert="horz" lIns="91440" tIns="45720" rIns="91440" bIns="45720" rtlCol="0" anchor="b">
            <a:normAutofit/>
          </a:bodyPr>
          <a:lstStyle/>
          <a:p>
            <a:pPr algn="r">
              <a:lnSpc>
                <a:spcPct val="90000"/>
              </a:lnSpc>
            </a:pPr>
            <a:r>
              <a:rPr lang="en-US" sz="3400" dirty="0"/>
              <a:t>We are achieving through our fun and play</a:t>
            </a:r>
          </a:p>
        </p:txBody>
      </p:sp>
      <p:sp>
        <p:nvSpPr>
          <p:cNvPr id="162" name="Rectangle 161">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person, indoor, child, table&#10;&#10;Description automatically generated">
            <a:extLst>
              <a:ext uri="{FF2B5EF4-FFF2-40B4-BE49-F238E27FC236}">
                <a16:creationId xmlns:a16="http://schemas.microsoft.com/office/drawing/2014/main" id="{32998E1A-956A-4254-8DB1-BF976BD79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433" r="4806" b="-3"/>
          <a:stretch/>
        </p:blipFill>
        <p:spPr>
          <a:xfrm>
            <a:off x="643466" y="1015960"/>
            <a:ext cx="2483779" cy="2709222"/>
          </a:xfrm>
          <a:prstGeom prst="rect">
            <a:avLst/>
          </a:prstGeom>
        </p:spPr>
      </p:pic>
      <p:pic>
        <p:nvPicPr>
          <p:cNvPr id="14" name="Picture 13" descr="A person sitting on a table&#10;&#10;Description automatically generated">
            <a:extLst>
              <a:ext uri="{FF2B5EF4-FFF2-40B4-BE49-F238E27FC236}">
                <a16:creationId xmlns:a16="http://schemas.microsoft.com/office/drawing/2014/main" id="{2AB9226E-B46E-438F-942C-4FE2EAED5A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896" r="3" b="3"/>
          <a:stretch/>
        </p:blipFill>
        <p:spPr>
          <a:xfrm>
            <a:off x="3448978" y="1022705"/>
            <a:ext cx="2483778" cy="2695733"/>
          </a:xfrm>
          <a:prstGeom prst="rect">
            <a:avLst/>
          </a:prstGeom>
        </p:spPr>
      </p:pic>
      <p:pic>
        <p:nvPicPr>
          <p:cNvPr id="18" name="Picture 17" descr="A picture containing person, child, indoor, boy&#10;&#10;Description automatically generated">
            <a:extLst>
              <a:ext uri="{FF2B5EF4-FFF2-40B4-BE49-F238E27FC236}">
                <a16:creationId xmlns:a16="http://schemas.microsoft.com/office/drawing/2014/main" id="{1EB1447E-8643-4282-8DF7-99C97B0DC78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41" r="20156" b="-3"/>
          <a:stretch/>
        </p:blipFill>
        <p:spPr>
          <a:xfrm>
            <a:off x="6254489" y="1016789"/>
            <a:ext cx="2483778" cy="2707565"/>
          </a:xfrm>
          <a:prstGeom prst="rect">
            <a:avLst/>
          </a:prstGeom>
        </p:spPr>
      </p:pic>
      <p:pic>
        <p:nvPicPr>
          <p:cNvPr id="20" name="Picture 19" descr="A picture containing indoor, person, boy, child&#10;&#10;Description automatically generated">
            <a:extLst>
              <a:ext uri="{FF2B5EF4-FFF2-40B4-BE49-F238E27FC236}">
                <a16:creationId xmlns:a16="http://schemas.microsoft.com/office/drawing/2014/main" id="{9029A412-7FA9-4138-8BB3-CCD48C1DD1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350" r="-3" b="-3"/>
          <a:stretch/>
        </p:blipFill>
        <p:spPr>
          <a:xfrm>
            <a:off x="9059999" y="933768"/>
            <a:ext cx="2483777" cy="2873606"/>
          </a:xfrm>
          <a:prstGeom prst="rect">
            <a:avLst/>
          </a:prstGeom>
        </p:spPr>
      </p:pic>
    </p:spTree>
    <p:extLst>
      <p:ext uri="{BB962C8B-B14F-4D97-AF65-F5344CB8AC3E}">
        <p14:creationId xmlns:p14="http://schemas.microsoft.com/office/powerpoint/2010/main" val="112048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7" cy="1320800"/>
          </a:xfrm>
        </p:spPr>
        <p:txBody>
          <a:bodyPr>
            <a:normAutofit/>
          </a:bodyPr>
          <a:lstStyle/>
          <a:p>
            <a:r>
              <a:rPr lang="en-GB" b="1"/>
              <a:t>Connect with us</a:t>
            </a:r>
          </a:p>
        </p:txBody>
      </p:sp>
      <p:sp>
        <p:nvSpPr>
          <p:cNvPr id="29" name="Isosceles Triangle 8">
            <a:extLst>
              <a:ext uri="{FF2B5EF4-FFF2-40B4-BE49-F238E27FC236}">
                <a16:creationId xmlns:a16="http://schemas.microsoft.com/office/drawing/2014/main" id="{98EE4960-6ED7-49B4-BEEE-A96A0C83D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9" name="Picture 8" descr="A person that is standing in a room&#10;&#10;Description automatically generated">
            <a:extLst>
              <a:ext uri="{FF2B5EF4-FFF2-40B4-BE49-F238E27FC236}">
                <a16:creationId xmlns:a16="http://schemas.microsoft.com/office/drawing/2014/main" id="{A0A370E3-8263-407D-94E6-2F5EB9928B90}"/>
              </a:ext>
            </a:extLst>
          </p:cNvPr>
          <p:cNvPicPr>
            <a:picLocks noChangeAspect="1"/>
          </p:cNvPicPr>
          <p:nvPr/>
        </p:nvPicPr>
        <p:blipFill rotWithShape="1">
          <a:blip r:embed="rId2">
            <a:extLst>
              <a:ext uri="{28A0092B-C50C-407E-A947-70E740481C1C}">
                <a14:useLocalDpi xmlns:a14="http://schemas.microsoft.com/office/drawing/2010/main" val="0"/>
              </a:ext>
            </a:extLst>
          </a:blip>
          <a:srcRect l="24392" r="24891" b="-2"/>
          <a:stretch/>
        </p:blipFill>
        <p:spPr>
          <a:xfrm>
            <a:off x="649075" y="2158073"/>
            <a:ext cx="2625335" cy="3882362"/>
          </a:xfrm>
          <a:prstGeom prst="rect">
            <a:avLst/>
          </a:prstGeom>
        </p:spPr>
      </p:pic>
      <p:pic>
        <p:nvPicPr>
          <p:cNvPr id="5" name="Picture 4" descr="A picture containing food&#10;&#10;Description automatically generated">
            <a:extLst>
              <a:ext uri="{FF2B5EF4-FFF2-40B4-BE49-F238E27FC236}">
                <a16:creationId xmlns:a16="http://schemas.microsoft.com/office/drawing/2014/main" id="{BC570621-DC7A-4237-B77E-C6C24D580856}"/>
              </a:ext>
            </a:extLst>
          </p:cNvPr>
          <p:cNvPicPr>
            <a:picLocks noChangeAspect="1"/>
          </p:cNvPicPr>
          <p:nvPr/>
        </p:nvPicPr>
        <p:blipFill rotWithShape="1">
          <a:blip r:embed="rId3">
            <a:extLst>
              <a:ext uri="{28A0092B-C50C-407E-A947-70E740481C1C}">
                <a14:useLocalDpi xmlns:a14="http://schemas.microsoft.com/office/drawing/2010/main" val="0"/>
              </a:ext>
            </a:extLst>
          </a:blip>
          <a:srcRect l="7464" r="5282" b="1"/>
          <a:stretch/>
        </p:blipFill>
        <p:spPr>
          <a:xfrm>
            <a:off x="3470357" y="2159331"/>
            <a:ext cx="2625335" cy="3882362"/>
          </a:xfrm>
          <a:prstGeom prst="rect">
            <a:avLst/>
          </a:prstGeom>
        </p:spPr>
      </p:pic>
      <p:sp>
        <p:nvSpPr>
          <p:cNvPr id="3" name="Content Placeholder 2"/>
          <p:cNvSpPr>
            <a:spLocks noGrp="1"/>
          </p:cNvSpPr>
          <p:nvPr>
            <p:ph idx="1"/>
          </p:nvPr>
        </p:nvSpPr>
        <p:spPr>
          <a:xfrm>
            <a:off x="6325879" y="2160589"/>
            <a:ext cx="4668691" cy="3880773"/>
          </a:xfrm>
        </p:spPr>
        <p:txBody>
          <a:bodyPr>
            <a:normAutofit/>
          </a:bodyPr>
          <a:lstStyle/>
          <a:p>
            <a:pPr>
              <a:lnSpc>
                <a:spcPct val="90000"/>
              </a:lnSpc>
            </a:pPr>
            <a:r>
              <a:rPr lang="en-GB" sz="1500" dirty="0"/>
              <a:t>Liane Morris</a:t>
            </a:r>
          </a:p>
          <a:p>
            <a:pPr>
              <a:lnSpc>
                <a:spcPct val="90000"/>
              </a:lnSpc>
            </a:pPr>
            <a:r>
              <a:rPr lang="en-GB" sz="1500" dirty="0"/>
              <a:t>manager@maidstonemencap.org</a:t>
            </a:r>
          </a:p>
          <a:p>
            <a:pPr>
              <a:lnSpc>
                <a:spcPct val="90000"/>
              </a:lnSpc>
            </a:pPr>
            <a:r>
              <a:rPr lang="en-GB" sz="1500" dirty="0"/>
              <a:t>Cobtree Hall, Mote Park Willington Street, Maidstone ME15 8E</a:t>
            </a:r>
          </a:p>
          <a:p>
            <a:pPr>
              <a:lnSpc>
                <a:spcPct val="90000"/>
              </a:lnSpc>
            </a:pPr>
            <a:r>
              <a:rPr lang="en-GB" sz="1500" dirty="0"/>
              <a:t>01622 670464</a:t>
            </a:r>
          </a:p>
          <a:p>
            <a:pPr>
              <a:lnSpc>
                <a:spcPct val="90000"/>
              </a:lnSpc>
            </a:pPr>
            <a:r>
              <a:rPr lang="en-GB" sz="1500" dirty="0">
                <a:hlinkClick r:id="rId4"/>
              </a:rPr>
              <a:t>www.maidstonemencap.org</a:t>
            </a:r>
            <a:endParaRPr lang="en-GB" sz="1500" dirty="0"/>
          </a:p>
          <a:p>
            <a:pPr>
              <a:lnSpc>
                <a:spcPct val="90000"/>
              </a:lnSpc>
            </a:pPr>
            <a:r>
              <a:rPr lang="en-GB" sz="1500" dirty="0">
                <a:hlinkClick r:id="rId5"/>
              </a:rPr>
              <a:t>https://www.facebook.com/maidstonemencap</a:t>
            </a:r>
            <a:endParaRPr lang="en-GB" sz="1500" dirty="0"/>
          </a:p>
          <a:p>
            <a:pPr>
              <a:lnSpc>
                <a:spcPct val="90000"/>
              </a:lnSpc>
            </a:pPr>
            <a:r>
              <a:rPr lang="en-GB" sz="1500" dirty="0">
                <a:hlinkClick r:id="rId6"/>
              </a:rPr>
              <a:t>https://twitter.com/MaidstoneMencap</a:t>
            </a:r>
            <a:endParaRPr lang="en-GB" sz="1500" dirty="0"/>
          </a:p>
          <a:p>
            <a:pPr>
              <a:lnSpc>
                <a:spcPct val="90000"/>
              </a:lnSpc>
              <a:buNone/>
            </a:pPr>
            <a:endParaRPr lang="en-GB" sz="1500" dirty="0"/>
          </a:p>
        </p:txBody>
      </p:sp>
    </p:spTree>
    <p:extLst>
      <p:ext uri="{BB962C8B-B14F-4D97-AF65-F5344CB8AC3E}">
        <p14:creationId xmlns:p14="http://schemas.microsoft.com/office/powerpoint/2010/main" val="1545619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909</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Comic Sans MS</vt:lpstr>
      <vt:lpstr>Trebuchet MS</vt:lpstr>
      <vt:lpstr>Wingdings 3</vt:lpstr>
      <vt:lpstr>Facet</vt:lpstr>
      <vt:lpstr>PowerPoint Presentation</vt:lpstr>
      <vt:lpstr>Who are we?</vt:lpstr>
      <vt:lpstr>What we do?</vt:lpstr>
      <vt:lpstr>     Cobtree Playschool for Special Children</vt:lpstr>
      <vt:lpstr>Our  support </vt:lpstr>
      <vt:lpstr>Introduction to Cobtree Playschool</vt:lpstr>
      <vt:lpstr>We are achieving through our fun and play</vt:lpstr>
      <vt:lpstr>Connect with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Liane Morris</dc:creator>
  <cp:lastModifiedBy>Maidstone Mencap (Manager)</cp:lastModifiedBy>
  <cp:revision>5</cp:revision>
  <dcterms:created xsi:type="dcterms:W3CDTF">2020-06-25T11:47:49Z</dcterms:created>
  <dcterms:modified xsi:type="dcterms:W3CDTF">2026-06-26T14:12:42Z</dcterms:modified>
</cp:coreProperties>
</file>